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b47381962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b4738196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fb47381962_0_1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b47381962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b4738196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fb47381962_0_1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b47381962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b4738196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b47381962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b47381962_0_3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b47381962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fb47381962_0_3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b47381962_0_3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b47381962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fb47381962_0_3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b171d1e5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b171d1e5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2b171d1e5a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b47381962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b47381962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fb47381962_0_2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b171d1e5a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b171d1e5a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2b171d1e5a_0_2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b171d1e5a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b171d1e5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2b171d1e5a_0_2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67361013b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67361013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267361013b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d559b7f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d559b7f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2d559b7fa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b47381962_0_3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b47381962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fb47381962_0_3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b171d1e5a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b171d1e5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2b171d1e5a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b171d1e5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b171d1e5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b171d1e5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2b171d1e5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b171d1e5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b171d1e5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67361013b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67361013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267361013b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67361013b_0_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67361013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267361013b_0_1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67361013b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67361013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267361013b_0_2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b171d1e5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b171d1e5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b171d1e5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2b171d1e5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b63e5efb2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b63e5efb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cb63e5efb2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b171d1e5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2b171d1e5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b171d1e5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b171d1e5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b171d1e5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b171d1e5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67361013b_0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67361013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267361013b_0_2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b63e5efb2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b63e5efb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cb63e5efb2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b171d1e5a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b171d1e5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2b171d1e5a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b171d1e5a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b171d1e5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2b171d1e5a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b171d1e5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b171d1e5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b171d1e5a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b47381962_0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b4738196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fb47381962_0_3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b47381962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b4738196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b47381962_0_1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7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0.png"/><Relationship Id="rId6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7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 mit Bild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911225" y="692150"/>
            <a:ext cx="7296150" cy="5443538"/>
            <a:chOff x="107504" y="433201"/>
            <a:chExt cx="6912768" cy="5986816"/>
          </a:xfrm>
        </p:grpSpPr>
        <p:sp>
          <p:nvSpPr>
            <p:cNvPr id="16" name="Google Shape;16;p2"/>
            <p:cNvSpPr/>
            <p:nvPr/>
          </p:nvSpPr>
          <p:spPr>
            <a:xfrm>
              <a:off x="107504" y="515261"/>
              <a:ext cx="6912768" cy="590475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504" y="433201"/>
              <a:ext cx="6912768" cy="1152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520825"/>
            <a:ext cx="2176463" cy="4841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295468" y="5157192"/>
            <a:ext cx="6527917" cy="749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295468" y="3356992"/>
            <a:ext cx="6527917" cy="15515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\\tib.tibub.de\DFS1\Bereiche\Marketing\_CI\03_Logos\andere interne Logos\Leibniz Gemeinschaft\NEU\Logo_DE\Web\PNG\Leibniz_Logo_DE_negativ_500px.png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8528" y="5805264"/>
            <a:ext cx="1152128" cy="95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seite">
  <p:cSld name="Textseit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912287" y="1484784"/>
            <a:ext cx="10368300" cy="4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5pPr>
            <a:lvl6pPr indent="-228600" lvl="5" marL="2743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it Bildern">
  <p:cSld name="Text mit Bilder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192012" y="1484784"/>
            <a:ext cx="5088600" cy="4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228600" lvl="5" marL="2743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/>
          <p:nvPr>
            <p:ph idx="2" type="pic"/>
          </p:nvPr>
        </p:nvSpPr>
        <p:spPr>
          <a:xfrm>
            <a:off x="911425" y="1484784"/>
            <a:ext cx="49926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/>
          <p:nvPr>
            <p:ph idx="3" type="pic"/>
          </p:nvPr>
        </p:nvSpPr>
        <p:spPr>
          <a:xfrm>
            <a:off x="911425" y="3789040"/>
            <a:ext cx="4992600" cy="2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folie mit Bild" showMasterSp="0">
  <p:cSld name="2_Titelfolie mit Bild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4"/>
          <p:cNvGrpSpPr/>
          <p:nvPr/>
        </p:nvGrpSpPr>
        <p:grpSpPr>
          <a:xfrm>
            <a:off x="911229" y="692170"/>
            <a:ext cx="7296566" cy="5443943"/>
            <a:chOff x="107504" y="433201"/>
            <a:chExt cx="6912900" cy="5986960"/>
          </a:xfrm>
        </p:grpSpPr>
        <p:sp>
          <p:nvSpPr>
            <p:cNvPr id="92" name="Google Shape;92;p14"/>
            <p:cNvSpPr/>
            <p:nvPr/>
          </p:nvSpPr>
          <p:spPr>
            <a:xfrm>
              <a:off x="107504" y="515261"/>
              <a:ext cx="6912900" cy="5904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107504" y="433201"/>
              <a:ext cx="6912900" cy="11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520825"/>
            <a:ext cx="2176463" cy="48418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1295468" y="4509120"/>
            <a:ext cx="65280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type="ctrTitle"/>
          </p:nvPr>
        </p:nvSpPr>
        <p:spPr>
          <a:xfrm>
            <a:off x="1295468" y="2708920"/>
            <a:ext cx="65280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2"/>
                </a:solidFill>
              </a:defRPr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\\tib.tibub.de\DFS1\Bereiche\Marketing\_CI\03_Logos\andere interne Logos\Leibniz Gemeinschaft\NEU\Logo_DE\Web\PNG\Leibniz_Logo_DE_negativ_500px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8528" y="5805264"/>
            <a:ext cx="1152128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2142952" y="5661248"/>
            <a:ext cx="40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Namensnennung 3.0 Deutschland </a:t>
            </a:r>
            <a:r>
              <a:rPr b="0" i="0" lang="de-DE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http://creativecommons.org/licenses/by/3.0/de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3867" y="5713666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 mit Bild" showMasterSp="0">
  <p:cSld name="1_Agenda mit Bil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911225" y="766763"/>
            <a:ext cx="7296150" cy="536892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11225" y="692150"/>
            <a:ext cx="7296150" cy="1047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911225" y="766763"/>
            <a:ext cx="10369550" cy="5368925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911225" y="692150"/>
            <a:ext cx="10369550" cy="1047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295471" y="980735"/>
            <a:ext cx="6428271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1295472" y="1700816"/>
            <a:ext cx="6416121" cy="4176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1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seite">
  <p:cSld name="1_Textseit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911424" y="1484791"/>
            <a:ext cx="8064896" cy="4176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1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seite">
  <p:cSld name="Textseit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2287" y="1484784"/>
            <a:ext cx="10368292" cy="4465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it Bildern">
  <p:cSld name="Text mit Bilder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192012" y="1484784"/>
            <a:ext cx="5088565" cy="4465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228600" lvl="5" marL="2743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/>
          <p:nvPr>
            <p:ph idx="2" type="pic"/>
          </p:nvPr>
        </p:nvSpPr>
        <p:spPr>
          <a:xfrm>
            <a:off x="911425" y="1484784"/>
            <a:ext cx="4992555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3" type="pic"/>
          </p:nvPr>
        </p:nvSpPr>
        <p:spPr>
          <a:xfrm>
            <a:off x="911425" y="3789040"/>
            <a:ext cx="4992555" cy="2160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folie mit Bild" showMasterSp="0">
  <p:cSld name="2_Titelfolie mit Bild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7"/>
          <p:cNvGrpSpPr/>
          <p:nvPr/>
        </p:nvGrpSpPr>
        <p:grpSpPr>
          <a:xfrm>
            <a:off x="911225" y="692150"/>
            <a:ext cx="7296150" cy="5443538"/>
            <a:chOff x="107504" y="433201"/>
            <a:chExt cx="6912768" cy="5986816"/>
          </a:xfrm>
        </p:grpSpPr>
        <p:sp>
          <p:nvSpPr>
            <p:cNvPr id="46" name="Google Shape;46;p7"/>
            <p:cNvSpPr/>
            <p:nvPr/>
          </p:nvSpPr>
          <p:spPr>
            <a:xfrm>
              <a:off x="107504" y="515261"/>
              <a:ext cx="6912768" cy="590475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107504" y="433201"/>
              <a:ext cx="6912768" cy="1152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520825"/>
            <a:ext cx="2176463" cy="48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1295468" y="4509120"/>
            <a:ext cx="6527917" cy="749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ctrTitle"/>
          </p:nvPr>
        </p:nvSpPr>
        <p:spPr>
          <a:xfrm>
            <a:off x="1295468" y="2708920"/>
            <a:ext cx="6527917" cy="15515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\\tib.tibub.de\DFS1\Bereiche\Marketing\_CI\03_Logos\andere interne Logos\Leibniz Gemeinschaft\NEU\Logo_DE\Web\PNG\Leibniz_Logo_DE_negativ_500px.png" id="52" name="Google Shape;5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8528" y="5805264"/>
            <a:ext cx="1152128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2142952" y="5661248"/>
            <a:ext cx="4025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Namensnennung 3.0 Deutschland </a:t>
            </a:r>
            <a:r>
              <a:rPr b="0" i="0" lang="de-DE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http://creativecommons.org/licenses/by/3.0/de</a:t>
            </a: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3867" y="5713666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 mit Bild" showMasterSp="0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9"/>
          <p:cNvGrpSpPr/>
          <p:nvPr/>
        </p:nvGrpSpPr>
        <p:grpSpPr>
          <a:xfrm>
            <a:off x="911229" y="692170"/>
            <a:ext cx="7296566" cy="5443943"/>
            <a:chOff x="107504" y="433201"/>
            <a:chExt cx="6912900" cy="5986960"/>
          </a:xfrm>
        </p:grpSpPr>
        <p:sp>
          <p:nvSpPr>
            <p:cNvPr id="62" name="Google Shape;62;p9"/>
            <p:cNvSpPr/>
            <p:nvPr/>
          </p:nvSpPr>
          <p:spPr>
            <a:xfrm>
              <a:off x="107504" y="515261"/>
              <a:ext cx="6912900" cy="5904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07504" y="433201"/>
              <a:ext cx="6912900" cy="11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520825"/>
            <a:ext cx="2176463" cy="4841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1295468" y="5157192"/>
            <a:ext cx="65280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type="ctrTitle"/>
          </p:nvPr>
        </p:nvSpPr>
        <p:spPr>
          <a:xfrm>
            <a:off x="1295468" y="3356992"/>
            <a:ext cx="65280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2"/>
                </a:solidFill>
              </a:defRPr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\\tib.tibub.de\DFS1\Bereiche\Marketing\_CI\03_Logos\andere interne Logos\Leibniz Gemeinschaft\NEU\Logo_DE\Web\PNG\Leibniz_Logo_DE_negativ_500px.png" id="68" name="Google Shape;6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48528" y="5805264"/>
            <a:ext cx="1152128" cy="95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 mit Bild" showMasterSp="0">
  <p:cSld name="1_Agenda mit Bild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/>
          <p:nvPr/>
        </p:nvSpPr>
        <p:spPr>
          <a:xfrm>
            <a:off x="911225" y="766763"/>
            <a:ext cx="7296000" cy="53688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911225" y="692150"/>
            <a:ext cx="7296000" cy="10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/>
          <p:nvPr/>
        </p:nvSpPr>
        <p:spPr>
          <a:xfrm>
            <a:off x="911225" y="766763"/>
            <a:ext cx="10369500" cy="53688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911225" y="692150"/>
            <a:ext cx="10369500" cy="10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1295471" y="980735"/>
            <a:ext cx="64284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295472" y="1700816"/>
            <a:ext cx="64161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1"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5pPr>
            <a:lvl6pPr indent="-228600" lvl="5" marL="2743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seite">
  <p:cSld name="1_Textsei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911424" y="1484791"/>
            <a:ext cx="8064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1">
                <a:solidFill>
                  <a:schemeClr val="dk1"/>
                </a:solidFill>
              </a:defRPr>
            </a:lvl2pPr>
            <a:lvl3pPr indent="-342900" lvl="2" marL="13716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b="1">
                <a:solidFill>
                  <a:schemeClr val="dk1"/>
                </a:solidFill>
              </a:defRPr>
            </a:lvl5pPr>
            <a:lvl6pPr indent="-228600" lvl="5" marL="2743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56813" y="390525"/>
            <a:ext cx="1220787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911225" y="620713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12813" y="1484313"/>
            <a:ext cx="10367962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56813" y="390525"/>
            <a:ext cx="1220787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type="title"/>
          </p:nvPr>
        </p:nvSpPr>
        <p:spPr>
          <a:xfrm>
            <a:off x="911225" y="620713"/>
            <a:ext cx="80646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912813" y="1484313"/>
            <a:ext cx="103680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epository.ifla.org/handle/123456789/811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Relationship Id="rId4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1" Type="http://schemas.openxmlformats.org/officeDocument/2006/relationships/image" Target="../media/image28.png"/><Relationship Id="rId10" Type="http://schemas.openxmlformats.org/officeDocument/2006/relationships/image" Target="../media/image26.png"/><Relationship Id="rId12" Type="http://schemas.openxmlformats.org/officeDocument/2006/relationships/image" Target="../media/image30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hyperlink" Target="http://orkg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1295400" y="5157788"/>
            <a:ext cx="6527800" cy="747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Markus Stocker </a:t>
            </a:r>
            <a:r>
              <a:rPr i="1" lang="de-DE"/>
              <a:t>und das</a:t>
            </a:r>
            <a:r>
              <a:rPr i="1" lang="de-DE"/>
              <a:t> ORKG Team</a:t>
            </a:r>
            <a:endParaRPr i="1"/>
          </a:p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UB-Bielefeld Kolloquium Wissensinfrastrukturen</a:t>
            </a:r>
            <a:r>
              <a:rPr lang="de-DE"/>
              <a:t> </a:t>
            </a:r>
            <a:br>
              <a:rPr lang="de-DE"/>
            </a:br>
            <a:r>
              <a:rPr lang="de-DE"/>
              <a:t>20.05.2022</a:t>
            </a:r>
            <a:endParaRPr/>
          </a:p>
        </p:txBody>
      </p:sp>
      <p:sp>
        <p:nvSpPr>
          <p:cNvPr id="110" name="Google Shape;110;p16"/>
          <p:cNvSpPr txBox="1"/>
          <p:nvPr>
            <p:ph type="ctrTitle"/>
          </p:nvPr>
        </p:nvSpPr>
        <p:spPr>
          <a:xfrm>
            <a:off x="1295400" y="3357563"/>
            <a:ext cx="6527800" cy="15509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Open Research Knowledge Graph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050" y="6139975"/>
            <a:ext cx="1435800" cy="5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25" y="1384300"/>
            <a:ext cx="10708926" cy="53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9682" l="0" r="0" t="0"/>
          <a:stretch/>
        </p:blipFill>
        <p:spPr>
          <a:xfrm>
            <a:off x="261925" y="2096763"/>
            <a:ext cx="11668125" cy="45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9398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00" y="152400"/>
            <a:ext cx="7393989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033" y="1795025"/>
            <a:ext cx="7479950" cy="326795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00" y="152400"/>
            <a:ext cx="7393989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998" y="1561486"/>
            <a:ext cx="9212000" cy="373502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/>
        </p:nvSpPr>
        <p:spPr>
          <a:xfrm>
            <a:off x="7732463" y="5990800"/>
            <a:ext cx="36471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/>
              <a:t>Functional Requirements for Bibliographic Records</a:t>
            </a:r>
            <a:endParaRPr sz="1200"/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>
                <a:solidFill>
                  <a:srgbClr val="55555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https://repository.ifla.org/handle/123456789/811</a:t>
            </a:r>
            <a:r>
              <a:rPr lang="de-DE" sz="1200"/>
              <a:t> </a:t>
            </a:r>
            <a:endParaRPr sz="1200"/>
          </a:p>
        </p:txBody>
      </p:sp>
      <p:sp>
        <p:nvSpPr>
          <p:cNvPr id="230" name="Google Shape;230;p30"/>
          <p:cNvSpPr/>
          <p:nvPr/>
        </p:nvSpPr>
        <p:spPr>
          <a:xfrm>
            <a:off x="4999100" y="1522700"/>
            <a:ext cx="1778400" cy="489900"/>
          </a:xfrm>
          <a:prstGeom prst="rect">
            <a:avLst/>
          </a:prstGeom>
          <a:noFill/>
          <a:ln cap="flat" cmpd="sng" w="28575">
            <a:solidFill>
              <a:srgbClr val="C21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Work</a:t>
            </a:r>
            <a:endParaRPr sz="2000"/>
          </a:p>
        </p:txBody>
      </p:sp>
      <p:sp>
        <p:nvSpPr>
          <p:cNvPr id="231" name="Google Shape;231;p30"/>
          <p:cNvSpPr/>
          <p:nvPr/>
        </p:nvSpPr>
        <p:spPr>
          <a:xfrm>
            <a:off x="4999100" y="2734800"/>
            <a:ext cx="1778400" cy="489900"/>
          </a:xfrm>
          <a:prstGeom prst="rect">
            <a:avLst/>
          </a:prstGeom>
          <a:solidFill>
            <a:srgbClr val="CCCCCC"/>
          </a:solidFill>
          <a:ln cap="flat" cmpd="sng" w="28575">
            <a:solidFill>
              <a:srgbClr val="C21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Expression</a:t>
            </a:r>
            <a:endParaRPr sz="2000"/>
          </a:p>
        </p:txBody>
      </p:sp>
      <p:sp>
        <p:nvSpPr>
          <p:cNvPr id="232" name="Google Shape;232;p30"/>
          <p:cNvSpPr/>
          <p:nvPr/>
        </p:nvSpPr>
        <p:spPr>
          <a:xfrm>
            <a:off x="4999100" y="4000213"/>
            <a:ext cx="1778400" cy="489900"/>
          </a:xfrm>
          <a:prstGeom prst="rect">
            <a:avLst/>
          </a:prstGeom>
          <a:noFill/>
          <a:ln cap="flat" cmpd="sng" w="28575">
            <a:solidFill>
              <a:srgbClr val="C21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Manifestation</a:t>
            </a:r>
            <a:endParaRPr sz="2000"/>
          </a:p>
        </p:txBody>
      </p:sp>
      <p:sp>
        <p:nvSpPr>
          <p:cNvPr id="233" name="Google Shape;233;p30"/>
          <p:cNvSpPr/>
          <p:nvPr/>
        </p:nvSpPr>
        <p:spPr>
          <a:xfrm>
            <a:off x="4999100" y="5265650"/>
            <a:ext cx="1778400" cy="489900"/>
          </a:xfrm>
          <a:prstGeom prst="rect">
            <a:avLst/>
          </a:prstGeom>
          <a:noFill/>
          <a:ln cap="flat" cmpd="sng" w="28575">
            <a:solidFill>
              <a:srgbClr val="C21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Item</a:t>
            </a:r>
            <a:endParaRPr sz="2000"/>
          </a:p>
        </p:txBody>
      </p:sp>
      <p:cxnSp>
        <p:nvCxnSpPr>
          <p:cNvPr id="234" name="Google Shape;234;p30"/>
          <p:cNvCxnSpPr>
            <a:endCxn id="231" idx="0"/>
          </p:cNvCxnSpPr>
          <p:nvPr/>
        </p:nvCxnSpPr>
        <p:spPr>
          <a:xfrm>
            <a:off x="5888300" y="2012700"/>
            <a:ext cx="0" cy="722100"/>
          </a:xfrm>
          <a:prstGeom prst="straightConnector1">
            <a:avLst/>
          </a:prstGeom>
          <a:noFill/>
          <a:ln cap="flat" cmpd="sng" w="28575">
            <a:solidFill>
              <a:srgbClr val="C21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30"/>
          <p:cNvCxnSpPr>
            <a:stCxn id="231" idx="2"/>
            <a:endCxn id="232" idx="0"/>
          </p:cNvCxnSpPr>
          <p:nvPr/>
        </p:nvCxnSpPr>
        <p:spPr>
          <a:xfrm>
            <a:off x="5888300" y="3224700"/>
            <a:ext cx="0" cy="775500"/>
          </a:xfrm>
          <a:prstGeom prst="straightConnector1">
            <a:avLst/>
          </a:prstGeom>
          <a:noFill/>
          <a:ln cap="flat" cmpd="sng" w="28575">
            <a:solidFill>
              <a:srgbClr val="C2122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30"/>
          <p:cNvCxnSpPr>
            <a:stCxn id="232" idx="2"/>
            <a:endCxn id="233" idx="0"/>
          </p:cNvCxnSpPr>
          <p:nvPr/>
        </p:nvCxnSpPr>
        <p:spPr>
          <a:xfrm>
            <a:off x="5888300" y="4490113"/>
            <a:ext cx="0" cy="775500"/>
          </a:xfrm>
          <a:prstGeom prst="straightConnector1">
            <a:avLst/>
          </a:prstGeom>
          <a:noFill/>
          <a:ln cap="flat" cmpd="sng" w="28575">
            <a:solidFill>
              <a:srgbClr val="C2122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30"/>
          <p:cNvSpPr txBox="1"/>
          <p:nvPr/>
        </p:nvSpPr>
        <p:spPr>
          <a:xfrm>
            <a:off x="6106625" y="2161650"/>
            <a:ext cx="1427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realization</a:t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6106625" y="3421200"/>
            <a:ext cx="1427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embodiment</a:t>
            </a:r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06625" y="4686638"/>
            <a:ext cx="1427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exemplar</a:t>
            </a: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 b="0" l="7195" r="17464" t="0"/>
          <a:stretch/>
        </p:blipFill>
        <p:spPr>
          <a:xfrm>
            <a:off x="2025888" y="2159950"/>
            <a:ext cx="1235300" cy="163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30"/>
          <p:cNvCxnSpPr>
            <a:stCxn id="231" idx="1"/>
            <a:endCxn id="240" idx="3"/>
          </p:cNvCxnSpPr>
          <p:nvPr/>
        </p:nvCxnSpPr>
        <p:spPr>
          <a:xfrm rot="10800000">
            <a:off x="3261200" y="2979750"/>
            <a:ext cx="1737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2" name="Google Shape;2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5438" y="2159955"/>
            <a:ext cx="1639574" cy="1639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0"/>
          <p:cNvCxnSpPr>
            <a:stCxn id="231" idx="3"/>
            <a:endCxn id="242" idx="1"/>
          </p:cNvCxnSpPr>
          <p:nvPr/>
        </p:nvCxnSpPr>
        <p:spPr>
          <a:xfrm>
            <a:off x="6777500" y="2979750"/>
            <a:ext cx="1737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0400"/>
            <a:ext cx="11887202" cy="483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00" y="1560400"/>
            <a:ext cx="11887202" cy="48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 rotWithShape="1">
          <a:blip r:embed="rId4">
            <a:alphaModFix/>
          </a:blip>
          <a:srcRect b="23559" l="5109" r="4621" t="3771"/>
          <a:stretch/>
        </p:blipFill>
        <p:spPr>
          <a:xfrm>
            <a:off x="3990002" y="1402375"/>
            <a:ext cx="7488475" cy="45683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Quantities, units, and conversions</a:t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125" y="1188145"/>
            <a:ext cx="8379756" cy="5499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5" y="1362100"/>
            <a:ext cx="11093950" cy="53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912287" y="1484784"/>
            <a:ext cx="10368300" cy="44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Leitung Forschungsgruppe Wissensinfrastrukturen</a:t>
            </a:r>
            <a:endParaRPr/>
          </a:p>
          <a:p>
            <a:pPr indent="-3175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Seit Q4 2017 and der TIB, ORKG co-lead, Management ENVRI-FAIR und NFDI Projekte</a:t>
            </a:r>
            <a:endParaRPr/>
          </a:p>
          <a:p>
            <a:pPr indent="-3175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MSc in Informatik, auch mit Schwerpunkt Semantic Web (U. Zürich)</a:t>
            </a:r>
            <a:endParaRPr/>
          </a:p>
          <a:p>
            <a:pPr indent="-3175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PhD in Umweltinformatik, inkl. MSc in Umweltwissenschaften (U. Eastern Finland)</a:t>
            </a:r>
            <a:endParaRPr/>
          </a:p>
          <a:p>
            <a:pPr indent="-317500" lvl="0" marL="4572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Forschungsinteressen in Neurosymbolische Hybride Systeme, Forschungsinfrastrukturen, Forschungsdatenmanagement, und generell die Produktion und Nachnutzung von wiss. Wissen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Kurz über mich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75" y="152400"/>
            <a:ext cx="11160256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863" y="179850"/>
            <a:ext cx="6615475" cy="6487199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6960000" dist="152400">
              <a:srgbClr val="000000">
                <a:alpha val="50000"/>
              </a:srgbClr>
            </a:outerShdw>
          </a:effectLst>
        </p:spPr>
      </p:pic>
      <p:sp>
        <p:nvSpPr>
          <p:cNvPr id="277" name="Google Shape;277;p35"/>
          <p:cNvSpPr/>
          <p:nvPr/>
        </p:nvSpPr>
        <p:spPr>
          <a:xfrm>
            <a:off x="6472875" y="1894659"/>
            <a:ext cx="1055400" cy="4899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 b="980" l="1278" r="1160" t="1009"/>
          <a:stretch/>
        </p:blipFill>
        <p:spPr>
          <a:xfrm>
            <a:off x="3151525" y="327075"/>
            <a:ext cx="5888950" cy="6203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3">
            <a:alphaModFix/>
          </a:blip>
          <a:srcRect b="34631" l="18522" r="18433" t="0"/>
          <a:stretch/>
        </p:blipFill>
        <p:spPr>
          <a:xfrm>
            <a:off x="1605767" y="353567"/>
            <a:ext cx="7405934" cy="6179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 rotWithShape="1">
          <a:blip r:embed="rId3">
            <a:alphaModFix amt="39000"/>
          </a:blip>
          <a:srcRect b="34631" l="18522" r="18433" t="0"/>
          <a:stretch/>
        </p:blipFill>
        <p:spPr>
          <a:xfrm>
            <a:off x="1605767" y="353567"/>
            <a:ext cx="7405934" cy="617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8"/>
          <p:cNvPicPr preferRelativeResize="0"/>
          <p:nvPr/>
        </p:nvPicPr>
        <p:blipFill rotWithShape="1">
          <a:blip r:embed="rId4">
            <a:alphaModFix/>
          </a:blip>
          <a:srcRect b="0" l="18678" r="18703" t="11543"/>
          <a:stretch/>
        </p:blipFill>
        <p:spPr>
          <a:xfrm>
            <a:off x="2352400" y="1179067"/>
            <a:ext cx="7487201" cy="5462466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7920000" dist="2190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02" name="Google Shape;302;p39"/>
          <p:cNvPicPr preferRelativeResize="0"/>
          <p:nvPr/>
        </p:nvPicPr>
        <p:blipFill rotWithShape="1">
          <a:blip r:embed="rId3">
            <a:alphaModFix/>
          </a:blip>
          <a:srcRect b="11513" l="20920" r="34155" t="17940"/>
          <a:stretch/>
        </p:blipFill>
        <p:spPr>
          <a:xfrm>
            <a:off x="2401434" y="365117"/>
            <a:ext cx="6703301" cy="61277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722288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350" y="1526738"/>
            <a:ext cx="7258050" cy="657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1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00" y="0"/>
            <a:ext cx="722288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125" y="1541900"/>
            <a:ext cx="8794375" cy="4496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73" y="0"/>
            <a:ext cx="66859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813" y="1676650"/>
            <a:ext cx="5553075" cy="628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967" y="1186200"/>
            <a:ext cx="9507004" cy="535083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50000"/>
              </a:srgbClr>
            </a:outerShdw>
          </a:effectLst>
        </p:spPr>
      </p:pic>
      <p:sp>
        <p:nvSpPr>
          <p:cNvPr id="330" name="Google Shape;330;p43"/>
          <p:cNvSpPr txBox="1"/>
          <p:nvPr/>
        </p:nvSpPr>
        <p:spPr>
          <a:xfrm>
            <a:off x="7673400" y="5064200"/>
            <a:ext cx="4354800" cy="661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57188" rotWithShape="0" algn="bl" dir="10200000" dist="200025">
              <a:srgbClr val="000000">
                <a:alpha val="55000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700"/>
              <a:t>https://hi-knowledge.org</a:t>
            </a:r>
            <a:endParaRPr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36" name="Google Shape;336;p4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524967" y="1186200"/>
            <a:ext cx="9507004" cy="535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733" y="160483"/>
            <a:ext cx="6456713" cy="6537033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50000"/>
              </a:srgbClr>
            </a:outerShdw>
          </a:effectLst>
        </p:spPr>
      </p:pic>
      <p:sp>
        <p:nvSpPr>
          <p:cNvPr id="338" name="Google Shape;338;p44"/>
          <p:cNvSpPr txBox="1"/>
          <p:nvPr/>
        </p:nvSpPr>
        <p:spPr>
          <a:xfrm>
            <a:off x="7673400" y="5064200"/>
            <a:ext cx="4354800" cy="661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57188" rotWithShape="0" algn="bl" dir="10200000" dist="200025">
              <a:srgbClr val="000000">
                <a:alpha val="55000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700"/>
              <a:t>https://hi-knowledge.org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Digitalisierung</a:t>
            </a:r>
            <a:r>
              <a:rPr lang="de-DE"/>
              <a:t> im 21. Jahrhundert</a:t>
            </a:r>
            <a:endParaRPr/>
          </a:p>
        </p:txBody>
      </p:sp>
      <p:pic>
        <p:nvPicPr>
          <p:cNvPr descr="Bildergebnis fÃ¼r quelle katalog" id="125" name="Google Shape;125;p18"/>
          <p:cNvPicPr preferRelativeResize="0"/>
          <p:nvPr/>
        </p:nvPicPr>
        <p:blipFill rotWithShape="1">
          <a:blip r:embed="rId3">
            <a:alphaModFix/>
          </a:blip>
          <a:srcRect b="43452" l="7" r="22007" t="5"/>
          <a:stretch/>
        </p:blipFill>
        <p:spPr>
          <a:xfrm>
            <a:off x="911425" y="1684950"/>
            <a:ext cx="3267150" cy="318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tib.tibub.de\DFS1\Bereiche\Marketing\_CI\TIB_Stab\TIB_PowerPoint_Anpassungen\Auer\DigitalScience\Quelle_Bilder\Amazon.JPG" id="126" name="Google Shape;126;p18"/>
          <p:cNvPicPr preferRelativeResize="0"/>
          <p:nvPr/>
        </p:nvPicPr>
        <p:blipFill rotWithShape="1">
          <a:blip r:embed="rId4">
            <a:alphaModFix/>
          </a:blip>
          <a:srcRect b="13733" l="0" r="0" t="0"/>
          <a:stretch/>
        </p:blipFill>
        <p:spPr>
          <a:xfrm>
            <a:off x="5641825" y="1684950"/>
            <a:ext cx="5644527" cy="318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dergebnis fÃ¼r street atlas" id="127" name="Google Shape;12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6825" y="3944475"/>
            <a:ext cx="3267150" cy="2578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tib.tibub.de\DFS1\Bereiche\Marketing\_CI\TIB_Stab\TIB_PowerPoint_Anpassungen\Auer\DigitalScience\Quelle_Bilder\Atlanta.JPG" id="128" name="Google Shape;12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5875" y="3944475"/>
            <a:ext cx="4543390" cy="257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44" name="Google Shape;344;p45"/>
          <p:cNvPicPr preferRelativeResize="0"/>
          <p:nvPr/>
        </p:nvPicPr>
        <p:blipFill rotWithShape="1">
          <a:blip r:embed="rId3">
            <a:alphaModFix/>
          </a:blip>
          <a:srcRect b="0" l="0" r="5953" t="0"/>
          <a:stretch/>
        </p:blipFill>
        <p:spPr>
          <a:xfrm>
            <a:off x="2" y="0"/>
            <a:ext cx="12191999" cy="626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5"/>
          <p:cNvSpPr txBox="1"/>
          <p:nvPr/>
        </p:nvSpPr>
        <p:spPr>
          <a:xfrm>
            <a:off x="7673400" y="5064200"/>
            <a:ext cx="4354800" cy="661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57188" rotWithShape="0" algn="bl" dir="10200000" dist="200025">
              <a:srgbClr val="000000">
                <a:alpha val="55000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700"/>
              <a:t>https://hi-knowledge.org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51" name="Google Shape;3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499" y="237833"/>
            <a:ext cx="6704836" cy="6112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 txBox="1"/>
          <p:nvPr/>
        </p:nvSpPr>
        <p:spPr>
          <a:xfrm>
            <a:off x="322300" y="5313533"/>
            <a:ext cx="4791300" cy="661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57188" rotWithShape="0" algn="bl" dir="10200000" dist="200025">
              <a:srgbClr val="000000">
                <a:alpha val="55000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700"/>
              <a:t>https://paperswithcode.com</a:t>
            </a:r>
            <a:endParaRPr sz="2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7900"/>
            <a:ext cx="9853021" cy="5590098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0">
              <a:srgbClr val="000000">
                <a:alpha val="50000"/>
              </a:srgbClr>
            </a:outerShdw>
          </a:effectLst>
        </p:spPr>
      </p:pic>
      <p:sp>
        <p:nvSpPr>
          <p:cNvPr id="359" name="Google Shape;359;p47"/>
          <p:cNvSpPr txBox="1"/>
          <p:nvPr/>
        </p:nvSpPr>
        <p:spPr>
          <a:xfrm>
            <a:off x="6353804" y="5276067"/>
            <a:ext cx="5674500" cy="107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57188" rotWithShape="0" algn="bl" dir="10200000" dist="200025">
              <a:srgbClr val="000000">
                <a:alpha val="55000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700"/>
              <a:t>https://app.cooperationdatabank.org</a:t>
            </a:r>
            <a:endParaRPr sz="2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/>
          <p:nvPr>
            <p:ph idx="1" type="body"/>
          </p:nvPr>
        </p:nvSpPr>
        <p:spPr>
          <a:xfrm>
            <a:off x="912287" y="1484784"/>
            <a:ext cx="10368300" cy="44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Wiss. Wissen kann so repräsentiert werden, dass es maschinenlesbarer ist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Fördert die Nachnutzung, für Maschinen und Menschen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Einige Disziplinen und jedes Review-Team machen das für definierte Zwecke und Anwendungen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Die Praxis hat sich insg. aber noch nicht durchgesetzt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Die Vision und Prototypen in die Praxis umzusetzen ist nicht trivial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Bedarf deutliches Umdenken und </a:t>
            </a:r>
            <a:r>
              <a:rPr lang="de-DE"/>
              <a:t>Neuverdrahtung</a:t>
            </a:r>
            <a:r>
              <a:rPr lang="de-DE"/>
              <a:t> der Ansätze und Infrastrukturen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8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Take aways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Digitalisierung in der Wissenschaft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5975" y="2006425"/>
            <a:ext cx="2883737" cy="38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8646075" y="5804833"/>
            <a:ext cx="2593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CC0000"/>
                </a:solidFill>
              </a:rPr>
              <a:t>http://doi.org/10.1093/eurheartj/ehw333</a:t>
            </a:r>
            <a:endParaRPr sz="1000">
              <a:solidFill>
                <a:srgbClr val="CC0000"/>
              </a:solidFill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425" y="2006421"/>
            <a:ext cx="2593800" cy="385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911425" y="5804825"/>
            <a:ext cx="28233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CC0000"/>
                </a:solidFill>
              </a:rPr>
              <a:t>https://n2t.net/ark:/12148/bpt6k56523g/f5.item</a:t>
            </a:r>
            <a:endParaRPr sz="1000">
              <a:solidFill>
                <a:srgbClr val="CC0000"/>
              </a:solidFill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287" y="2006425"/>
            <a:ext cx="2789416" cy="38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4664000" y="5804825"/>
            <a:ext cx="28233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CC0000"/>
                </a:solidFill>
              </a:rPr>
              <a:t>https://doi.org/10.1098/rstl.1850.0004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645833" y="1372763"/>
            <a:ext cx="11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/>
              <a:t>1665 </a:t>
            </a:r>
            <a:endParaRPr sz="2200"/>
          </a:p>
        </p:txBody>
      </p:sp>
      <p:sp>
        <p:nvSpPr>
          <p:cNvPr id="142" name="Google Shape;142;p19"/>
          <p:cNvSpPr txBox="1"/>
          <p:nvPr/>
        </p:nvSpPr>
        <p:spPr>
          <a:xfrm>
            <a:off x="9404920" y="1372763"/>
            <a:ext cx="107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/>
              <a:t>2017</a:t>
            </a:r>
            <a:endParaRPr sz="2200"/>
          </a:p>
        </p:txBody>
      </p:sp>
      <p:sp>
        <p:nvSpPr>
          <p:cNvPr id="143" name="Google Shape;143;p19"/>
          <p:cNvSpPr txBox="1"/>
          <p:nvPr/>
        </p:nvSpPr>
        <p:spPr>
          <a:xfrm>
            <a:off x="5525383" y="1372763"/>
            <a:ext cx="11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/>
              <a:t>1850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500" y="2221770"/>
            <a:ext cx="7121002" cy="241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047075" y="2379750"/>
            <a:ext cx="155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4800">
                <a:solidFill>
                  <a:srgbClr val="C21222"/>
                </a:solidFill>
              </a:rPr>
              <a:t>not</a:t>
            </a:r>
            <a:endParaRPr b="1" i="1" sz="4800">
              <a:solidFill>
                <a:srgbClr val="C21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Nicht ganz so schlimm …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63" y="3123625"/>
            <a:ext cx="693900" cy="6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938" y="2296650"/>
            <a:ext cx="693900" cy="69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1"/>
          <p:cNvCxnSpPr>
            <a:stCxn id="157" idx="3"/>
            <a:endCxn id="158" idx="1"/>
          </p:cNvCxnSpPr>
          <p:nvPr/>
        </p:nvCxnSpPr>
        <p:spPr>
          <a:xfrm flipH="1" rot="10800000">
            <a:off x="1698063" y="2643475"/>
            <a:ext cx="693900" cy="82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7688" y="3940625"/>
            <a:ext cx="693900" cy="69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1"/>
          <p:cNvCxnSpPr>
            <a:stCxn id="157" idx="3"/>
            <a:endCxn id="160" idx="1"/>
          </p:cNvCxnSpPr>
          <p:nvPr/>
        </p:nvCxnSpPr>
        <p:spPr>
          <a:xfrm>
            <a:off x="1698063" y="3470575"/>
            <a:ext cx="1579500" cy="81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1"/>
          <p:cNvCxnSpPr>
            <a:stCxn id="158" idx="3"/>
            <a:endCxn id="160" idx="0"/>
          </p:cNvCxnSpPr>
          <p:nvPr/>
        </p:nvCxnSpPr>
        <p:spPr>
          <a:xfrm>
            <a:off x="3085838" y="2643600"/>
            <a:ext cx="538800" cy="129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3" name="Google Shape;16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6713" y="4993700"/>
            <a:ext cx="693900" cy="69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1"/>
          <p:cNvCxnSpPr>
            <a:stCxn id="157" idx="2"/>
            <a:endCxn id="163" idx="0"/>
          </p:cNvCxnSpPr>
          <p:nvPr/>
        </p:nvCxnSpPr>
        <p:spPr>
          <a:xfrm>
            <a:off x="1351113" y="3817525"/>
            <a:ext cx="832500" cy="117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1"/>
          <p:cNvCxnSpPr>
            <a:stCxn id="158" idx="2"/>
            <a:endCxn id="163" idx="0"/>
          </p:cNvCxnSpPr>
          <p:nvPr/>
        </p:nvCxnSpPr>
        <p:spPr>
          <a:xfrm flipH="1">
            <a:off x="2183588" y="2990550"/>
            <a:ext cx="555300" cy="200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1"/>
          <p:cNvCxnSpPr>
            <a:stCxn id="160" idx="2"/>
            <a:endCxn id="163" idx="3"/>
          </p:cNvCxnSpPr>
          <p:nvPr/>
        </p:nvCxnSpPr>
        <p:spPr>
          <a:xfrm flipH="1">
            <a:off x="2530537" y="4634525"/>
            <a:ext cx="1094100" cy="706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" name="Google Shape;16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9447" y="2296647"/>
            <a:ext cx="2948398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55075" y="3376900"/>
            <a:ext cx="2317128" cy="8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55088" y="4774198"/>
            <a:ext cx="2317125" cy="6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58025" y="3645288"/>
            <a:ext cx="1475950" cy="36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58025" y="4674100"/>
            <a:ext cx="1475950" cy="83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58013" y="2105492"/>
            <a:ext cx="1475967" cy="8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2220750" y="2661150"/>
            <a:ext cx="7750500" cy="153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2900"/>
              <a:t>Können wir das was heute für Metadaten möglich ist auch für Daten umsetzen, also für die wiss. Information in Beiträgen?</a:t>
            </a:r>
            <a:endParaRPr b="0"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889" y="2369987"/>
            <a:ext cx="4098226" cy="21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777613" y="5026275"/>
            <a:ext cx="106368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8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https://orkg.org</a:t>
            </a:r>
            <a:endParaRPr sz="3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8175"/>
            <a:ext cx="11887199" cy="51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18_TIB_PowerPoint_Vorlage_CCBy_16-9_Office2010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018_TIB_PowerPoint_Vorlage_CCBy_16-9_Office2010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